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25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FF9A046-9EDB-44F2-B2FF-CACD529581BE}" type="datetimeFigureOut">
              <a:rPr lang="en-US" smtClean="0"/>
              <a:pPr/>
              <a:t>3/5/12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88B1617-5665-4B85-B670-CACE4A4DD14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FF9A046-9EDB-44F2-B2FF-CACD529581BE}"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B1617-5665-4B85-B670-CACE4A4DD14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FF9A046-9EDB-44F2-B2FF-CACD529581BE}"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B1617-5665-4B85-B670-CACE4A4DD14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FF9A046-9EDB-44F2-B2FF-CACD529581BE}"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B1617-5665-4B85-B670-CACE4A4DD14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FF9A046-9EDB-44F2-B2FF-CACD529581BE}"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B1617-5665-4B85-B670-CACE4A4DD14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FF9A046-9EDB-44F2-B2FF-CACD529581BE}"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B1617-5665-4B85-B670-CACE4A4DD14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FF9A046-9EDB-44F2-B2FF-CACD529581BE}" type="datetimeFigureOut">
              <a:rPr lang="en-US" smtClean="0"/>
              <a:pPr/>
              <a:t>3/5/12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8B1617-5665-4B85-B670-CACE4A4DD14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FF9A046-9EDB-44F2-B2FF-CACD529581BE}" type="datetimeFigureOut">
              <a:rPr lang="en-US" smtClean="0"/>
              <a:pPr/>
              <a:t>3/5/12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8B1617-5665-4B85-B670-CACE4A4DD14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9A046-9EDB-44F2-B2FF-CACD529581BE}" type="datetimeFigureOut">
              <a:rPr lang="en-US" smtClean="0"/>
              <a:pPr/>
              <a:t>3/5/12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8B1617-5665-4B85-B670-CACE4A4DD14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FF9A046-9EDB-44F2-B2FF-CACD529581BE}"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B1617-5665-4B85-B670-CACE4A4DD14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FF9A046-9EDB-44F2-B2FF-CACD529581BE}"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88B1617-5665-4B85-B670-CACE4A4DD14A}"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FF9A046-9EDB-44F2-B2FF-CACD529581BE}" type="datetimeFigureOut">
              <a:rPr lang="en-US" smtClean="0"/>
              <a:pPr/>
              <a:t>3/5/12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88B1617-5665-4B85-B670-CACE4A4DD14A}"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0.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Reforms to Great Britain and Its Empire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solidFill>
                  <a:srgbClr val="FF0000"/>
                </a:solidFill>
              </a:rPr>
              <a:t>William Gladstone: (1868-1873 and after Disraeli)</a:t>
            </a:r>
          </a:p>
          <a:p>
            <a:pPr lvl="1"/>
            <a:r>
              <a:rPr lang="en-US" dirty="0" smtClean="0"/>
              <a:t>Domestic and financial affairs.</a:t>
            </a:r>
          </a:p>
          <a:p>
            <a:pPr lvl="1"/>
            <a:r>
              <a:rPr lang="en-US" dirty="0" smtClean="0"/>
              <a:t>Education Act-national elementary </a:t>
            </a:r>
            <a:r>
              <a:rPr lang="en-US" dirty="0" err="1" smtClean="0"/>
              <a:t>ed</a:t>
            </a:r>
            <a:endParaRPr lang="en-US" dirty="0" smtClean="0"/>
          </a:p>
          <a:p>
            <a:pPr lvl="1"/>
            <a:r>
              <a:rPr lang="en-US" dirty="0" smtClean="0"/>
              <a:t>Secret ballot when voting</a:t>
            </a:r>
          </a:p>
          <a:p>
            <a:pPr lvl="1"/>
            <a:r>
              <a:rPr lang="en-US" dirty="0" smtClean="0"/>
              <a:t>Failed to solve the “Irish Question”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Ireland</a:t>
            </a:r>
            <a:endParaRPr lang="en-US" dirty="0"/>
          </a:p>
        </p:txBody>
      </p:sp>
      <p:sp>
        <p:nvSpPr>
          <p:cNvPr id="3" name="Content Placeholder 2"/>
          <p:cNvSpPr>
            <a:spLocks noGrp="1"/>
          </p:cNvSpPr>
          <p:nvPr>
            <p:ph idx="1"/>
          </p:nvPr>
        </p:nvSpPr>
        <p:spPr/>
        <p:txBody>
          <a:bodyPr/>
          <a:lstStyle/>
          <a:p>
            <a:r>
              <a:rPr lang="en-US" dirty="0" smtClean="0"/>
              <a:t>1801 Act of Union linked Ireland to G. Britain.</a:t>
            </a:r>
          </a:p>
          <a:p>
            <a:r>
              <a:rPr lang="en-US" dirty="0" smtClean="0"/>
              <a:t>Most Irish hated British rule.</a:t>
            </a:r>
          </a:p>
          <a:p>
            <a:r>
              <a:rPr lang="en-US" dirty="0" smtClean="0"/>
              <a:t>Little representation in Parliament. </a:t>
            </a:r>
          </a:p>
          <a:p>
            <a:r>
              <a:rPr lang="en-US" dirty="0" smtClean="0"/>
              <a:t>Most Irish were Catholic, upset at having to support the Anglican church.</a:t>
            </a:r>
          </a:p>
          <a:p>
            <a:r>
              <a:rPr lang="en-US" dirty="0" smtClean="0"/>
              <a:t>Policies that helped British industry hurt Irish farmers.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Ireland</a:t>
            </a:r>
            <a:endParaRPr lang="en-US" dirty="0"/>
          </a:p>
        </p:txBody>
      </p:sp>
      <p:sp>
        <p:nvSpPr>
          <p:cNvPr id="3" name="Content Placeholder 2"/>
          <p:cNvSpPr>
            <a:spLocks noGrp="1"/>
          </p:cNvSpPr>
          <p:nvPr>
            <p:ph idx="1"/>
          </p:nvPr>
        </p:nvSpPr>
        <p:spPr>
          <a:xfrm>
            <a:off x="457200" y="2438400"/>
            <a:ext cx="8229600" cy="4419600"/>
          </a:xfrm>
        </p:spPr>
        <p:txBody>
          <a:bodyPr>
            <a:normAutofit lnSpcReduction="10000"/>
          </a:bodyPr>
          <a:lstStyle/>
          <a:p>
            <a:pPr>
              <a:buNone/>
            </a:pPr>
            <a:r>
              <a:rPr lang="en-US" i="1" dirty="0" smtClean="0"/>
              <a:t>		Both Ireland and the United States were changed forever  when a fungus struck the Irish potato crop in 1845. The fungus returned year after year, causing plants to wilt and rot. In the already poor nation, hunger led to disease and starvation. </a:t>
            </a:r>
          </a:p>
          <a:p>
            <a:pPr>
              <a:buNone/>
            </a:pPr>
            <a:r>
              <a:rPr lang="en-US" i="1" dirty="0" smtClean="0"/>
              <a:t>		Unable to work or pay rent, many families  were evicted from their homes. Many died in the streets or countryside as relief efforts proved insufficient. Famine and disease probably killed more than 1  million people. More than 2 million people left Ireland between 1845 and 1855 for the United States.</a:t>
            </a:r>
          </a:p>
          <a:p>
            <a:endParaRPr lang="en-US" dirty="0"/>
          </a:p>
        </p:txBody>
      </p:sp>
      <p:pic>
        <p:nvPicPr>
          <p:cNvPr id="4" name="Picture 3" descr="080808_Irish_potato_famine.jpg"/>
          <p:cNvPicPr>
            <a:picLocks noChangeAspect="1"/>
          </p:cNvPicPr>
          <p:nvPr/>
        </p:nvPicPr>
        <p:blipFill>
          <a:blip r:embed="rId2" cstate="print"/>
          <a:stretch>
            <a:fillRect/>
          </a:stretch>
        </p:blipFill>
        <p:spPr>
          <a:xfrm>
            <a:off x="5715000" y="0"/>
            <a:ext cx="3429000" cy="2558732"/>
          </a:xfrm>
          <a:prstGeom prst="rect">
            <a:avLst/>
          </a:prstGeom>
        </p:spPr>
      </p:pic>
      <p:pic>
        <p:nvPicPr>
          <p:cNvPr id="1026" name="Picture 2" descr="C:\Documents and Settings\khubbard\Local Settings\Temporary Internet Files\Content.IE5\75KCJTWI\MCj02325720000[1].wmf"/>
          <p:cNvPicPr>
            <a:picLocks noChangeAspect="1" noChangeArrowheads="1"/>
          </p:cNvPicPr>
          <p:nvPr/>
        </p:nvPicPr>
        <p:blipFill>
          <a:blip r:embed="rId3" cstate="print"/>
          <a:srcRect/>
          <a:stretch>
            <a:fillRect/>
          </a:stretch>
        </p:blipFill>
        <p:spPr bwMode="auto">
          <a:xfrm>
            <a:off x="2819400" y="762000"/>
            <a:ext cx="1676400" cy="1122965"/>
          </a:xfrm>
          <a:prstGeom prst="rect">
            <a:avLst/>
          </a:prstGeom>
          <a:noFill/>
        </p:spPr>
      </p:pic>
      <p:pic>
        <p:nvPicPr>
          <p:cNvPr id="6" name="Picture 2" descr="C:\Documents and Settings\khubbard\Local Settings\Temporary Internet Files\Content.IE5\75KCJTWI\MCj02325720000[1].wmf"/>
          <p:cNvPicPr>
            <a:picLocks noChangeAspect="1" noChangeArrowheads="1"/>
          </p:cNvPicPr>
          <p:nvPr/>
        </p:nvPicPr>
        <p:blipFill>
          <a:blip r:embed="rId3" cstate="print"/>
          <a:srcRect/>
          <a:stretch>
            <a:fillRect/>
          </a:stretch>
        </p:blipFill>
        <p:spPr bwMode="auto">
          <a:xfrm>
            <a:off x="7620000" y="6092342"/>
            <a:ext cx="1143000" cy="76565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anadapoliticalmap.jpg"/>
          <p:cNvPicPr>
            <a:picLocks noChangeAspect="1"/>
          </p:cNvPicPr>
          <p:nvPr/>
        </p:nvPicPr>
        <p:blipFill>
          <a:blip r:embed="rId2" cstate="print"/>
          <a:stretch>
            <a:fillRect/>
          </a:stretch>
        </p:blipFill>
        <p:spPr>
          <a:xfrm>
            <a:off x="3505200" y="3047999"/>
            <a:ext cx="5638800" cy="3806165"/>
          </a:xfrm>
          <a:prstGeom prst="rect">
            <a:avLst/>
          </a:prstGeom>
        </p:spPr>
      </p:pic>
      <p:sp>
        <p:nvSpPr>
          <p:cNvPr id="2" name="Title 1"/>
          <p:cNvSpPr>
            <a:spLocks noGrp="1"/>
          </p:cNvSpPr>
          <p:nvPr>
            <p:ph type="title"/>
          </p:nvPr>
        </p:nvSpPr>
        <p:spPr>
          <a:xfrm>
            <a:off x="457200" y="228600"/>
            <a:ext cx="8229600" cy="990600"/>
          </a:xfrm>
        </p:spPr>
        <p:txBody>
          <a:bodyPr/>
          <a:lstStyle/>
          <a:p>
            <a:r>
              <a:rPr lang="en-US" dirty="0" smtClean="0"/>
              <a:t>Canada</a:t>
            </a:r>
            <a:endParaRPr lang="en-US" dirty="0"/>
          </a:p>
        </p:txBody>
      </p:sp>
      <p:sp>
        <p:nvSpPr>
          <p:cNvPr id="3" name="Content Placeholder 2"/>
          <p:cNvSpPr>
            <a:spLocks noGrp="1"/>
          </p:cNvSpPr>
          <p:nvPr>
            <p:ph idx="1"/>
          </p:nvPr>
        </p:nvSpPr>
        <p:spPr>
          <a:xfrm>
            <a:off x="0" y="1219200"/>
            <a:ext cx="4800600" cy="5105400"/>
          </a:xfrm>
        </p:spPr>
        <p:txBody>
          <a:bodyPr>
            <a:normAutofit/>
          </a:bodyPr>
          <a:lstStyle/>
          <a:p>
            <a:r>
              <a:rPr lang="en-US" sz="2000" dirty="0" smtClean="0"/>
              <a:t>British North America Act of 1867-created 4 provinces</a:t>
            </a:r>
          </a:p>
          <a:p>
            <a:pPr lvl="1"/>
            <a:r>
              <a:rPr lang="en-US" sz="2000" dirty="0" smtClean="0"/>
              <a:t>Ontario, Quebec, Nova Scotia, and New Brunswick</a:t>
            </a:r>
          </a:p>
          <a:p>
            <a:r>
              <a:rPr lang="en-US" sz="2000" dirty="0" smtClean="0"/>
              <a:t>Expanded by purchasing the NW Territories in 1869 and 1870.</a:t>
            </a:r>
          </a:p>
          <a:p>
            <a:r>
              <a:rPr lang="en-US" sz="2000" dirty="0" smtClean="0"/>
              <a:t>1890s-discovery of gold in the Yukon.</a:t>
            </a:r>
          </a:p>
          <a:p>
            <a:r>
              <a:rPr lang="en-US" sz="2000" dirty="0" smtClean="0"/>
              <a:t>Alberta and Saskatchewan joined in 1905.</a:t>
            </a:r>
            <a:endParaRPr lang="en-US" sz="2000" dirty="0"/>
          </a:p>
        </p:txBody>
      </p:sp>
      <p:sp>
        <p:nvSpPr>
          <p:cNvPr id="5" name="SMARTPenAnnotation0"/>
          <p:cNvSpPr/>
          <p:nvPr/>
        </p:nvSpPr>
        <p:spPr>
          <a:xfrm>
            <a:off x="7902786" y="5973960"/>
            <a:ext cx="561195" cy="455003"/>
          </a:xfrm>
          <a:custGeom>
            <a:avLst/>
            <a:gdLst/>
            <a:ahLst/>
            <a:cxnLst/>
            <a:rect l="0" t="0" r="0" b="0"/>
            <a:pathLst>
              <a:path w="561195" h="455003">
                <a:moveTo>
                  <a:pt x="392893" y="151805"/>
                </a:moveTo>
                <a:lnTo>
                  <a:pt x="362822" y="151805"/>
                </a:lnTo>
                <a:lnTo>
                  <a:pt x="359948" y="152798"/>
                </a:lnTo>
                <a:lnTo>
                  <a:pt x="351161" y="157942"/>
                </a:lnTo>
                <a:lnTo>
                  <a:pt x="345242" y="159494"/>
                </a:lnTo>
                <a:lnTo>
                  <a:pt x="330382" y="160571"/>
                </a:lnTo>
                <a:lnTo>
                  <a:pt x="313738" y="160703"/>
                </a:lnTo>
                <a:lnTo>
                  <a:pt x="301862" y="160725"/>
                </a:lnTo>
                <a:lnTo>
                  <a:pt x="298471" y="159736"/>
                </a:lnTo>
                <a:lnTo>
                  <a:pt x="283255" y="151020"/>
                </a:lnTo>
                <a:lnTo>
                  <a:pt x="269788" y="142643"/>
                </a:lnTo>
                <a:lnTo>
                  <a:pt x="256349" y="130923"/>
                </a:lnTo>
                <a:lnTo>
                  <a:pt x="242413" y="122026"/>
                </a:lnTo>
                <a:lnTo>
                  <a:pt x="234070" y="113435"/>
                </a:lnTo>
                <a:lnTo>
                  <a:pt x="223796" y="100087"/>
                </a:lnTo>
                <a:lnTo>
                  <a:pt x="217528" y="92108"/>
                </a:lnTo>
                <a:lnTo>
                  <a:pt x="211434" y="81948"/>
                </a:lnTo>
                <a:lnTo>
                  <a:pt x="202427" y="69812"/>
                </a:lnTo>
                <a:lnTo>
                  <a:pt x="190494" y="55830"/>
                </a:lnTo>
                <a:lnTo>
                  <a:pt x="184537" y="45980"/>
                </a:lnTo>
                <a:lnTo>
                  <a:pt x="175606" y="34019"/>
                </a:lnTo>
                <a:lnTo>
                  <a:pt x="163698" y="21089"/>
                </a:lnTo>
                <a:lnTo>
                  <a:pt x="157745" y="14995"/>
                </a:lnTo>
                <a:lnTo>
                  <a:pt x="154768" y="12974"/>
                </a:lnTo>
                <a:lnTo>
                  <a:pt x="135145" y="4722"/>
                </a:lnTo>
                <a:lnTo>
                  <a:pt x="126864" y="2099"/>
                </a:lnTo>
                <a:lnTo>
                  <a:pt x="113465" y="415"/>
                </a:lnTo>
                <a:lnTo>
                  <a:pt x="110365" y="1269"/>
                </a:lnTo>
                <a:lnTo>
                  <a:pt x="101263" y="6219"/>
                </a:lnTo>
                <a:lnTo>
                  <a:pt x="86652" y="11040"/>
                </a:lnTo>
                <a:lnTo>
                  <a:pt x="77200" y="15822"/>
                </a:lnTo>
                <a:lnTo>
                  <a:pt x="59887" y="29890"/>
                </a:lnTo>
                <a:lnTo>
                  <a:pt x="47685" y="41697"/>
                </a:lnTo>
                <a:lnTo>
                  <a:pt x="41691" y="47637"/>
                </a:lnTo>
                <a:lnTo>
                  <a:pt x="39696" y="51602"/>
                </a:lnTo>
                <a:lnTo>
                  <a:pt x="35896" y="65671"/>
                </a:lnTo>
                <a:lnTo>
                  <a:pt x="28927" y="77557"/>
                </a:lnTo>
                <a:lnTo>
                  <a:pt x="23433" y="87717"/>
                </a:lnTo>
                <a:lnTo>
                  <a:pt x="20329" y="98848"/>
                </a:lnTo>
                <a:lnTo>
                  <a:pt x="17957" y="110409"/>
                </a:lnTo>
                <a:lnTo>
                  <a:pt x="13596" y="122162"/>
                </a:lnTo>
                <a:lnTo>
                  <a:pt x="8351" y="136646"/>
                </a:lnTo>
                <a:lnTo>
                  <a:pt x="5563" y="144676"/>
                </a:lnTo>
                <a:lnTo>
                  <a:pt x="2465" y="158889"/>
                </a:lnTo>
                <a:lnTo>
                  <a:pt x="1088" y="171821"/>
                </a:lnTo>
                <a:lnTo>
                  <a:pt x="476" y="184183"/>
                </a:lnTo>
                <a:lnTo>
                  <a:pt x="205" y="196292"/>
                </a:lnTo>
                <a:lnTo>
                  <a:pt x="0" y="238117"/>
                </a:lnTo>
                <a:lnTo>
                  <a:pt x="2639" y="250028"/>
                </a:lnTo>
                <a:lnTo>
                  <a:pt x="6127" y="261936"/>
                </a:lnTo>
                <a:lnTo>
                  <a:pt x="7676" y="273844"/>
                </a:lnTo>
                <a:lnTo>
                  <a:pt x="11011" y="283104"/>
                </a:lnTo>
                <a:lnTo>
                  <a:pt x="18467" y="296542"/>
                </a:lnTo>
                <a:lnTo>
                  <a:pt x="29876" y="318861"/>
                </a:lnTo>
                <a:lnTo>
                  <a:pt x="38719" y="331720"/>
                </a:lnTo>
                <a:lnTo>
                  <a:pt x="44652" y="341239"/>
                </a:lnTo>
                <a:lnTo>
                  <a:pt x="47624" y="346555"/>
                </a:lnTo>
                <a:lnTo>
                  <a:pt x="56216" y="355108"/>
                </a:lnTo>
                <a:lnTo>
                  <a:pt x="72210" y="365502"/>
                </a:lnTo>
                <a:lnTo>
                  <a:pt x="86871" y="374865"/>
                </a:lnTo>
                <a:lnTo>
                  <a:pt x="100144" y="383923"/>
                </a:lnTo>
                <a:lnTo>
                  <a:pt x="116645" y="392891"/>
                </a:lnTo>
                <a:lnTo>
                  <a:pt x="139999" y="404809"/>
                </a:lnTo>
                <a:lnTo>
                  <a:pt x="153037" y="413742"/>
                </a:lnTo>
                <a:lnTo>
                  <a:pt x="157583" y="415726"/>
                </a:lnTo>
                <a:lnTo>
                  <a:pt x="173462" y="419512"/>
                </a:lnTo>
                <a:lnTo>
                  <a:pt x="190734" y="426476"/>
                </a:lnTo>
                <a:lnTo>
                  <a:pt x="202503" y="431970"/>
                </a:lnTo>
                <a:lnTo>
                  <a:pt x="220285" y="440641"/>
                </a:lnTo>
                <a:lnTo>
                  <a:pt x="232174" y="443888"/>
                </a:lnTo>
                <a:lnTo>
                  <a:pt x="244071" y="446323"/>
                </a:lnTo>
                <a:lnTo>
                  <a:pt x="255974" y="450712"/>
                </a:lnTo>
                <a:lnTo>
                  <a:pt x="267879" y="453325"/>
                </a:lnTo>
                <a:lnTo>
                  <a:pt x="279785" y="454486"/>
                </a:lnTo>
                <a:lnTo>
                  <a:pt x="291691" y="455002"/>
                </a:lnTo>
                <a:lnTo>
                  <a:pt x="303597" y="452585"/>
                </a:lnTo>
                <a:lnTo>
                  <a:pt x="315503" y="449196"/>
                </a:lnTo>
                <a:lnTo>
                  <a:pt x="327409" y="447690"/>
                </a:lnTo>
                <a:lnTo>
                  <a:pt x="339315" y="447020"/>
                </a:lnTo>
                <a:lnTo>
                  <a:pt x="345268" y="446842"/>
                </a:lnTo>
                <a:lnTo>
                  <a:pt x="357174" y="443998"/>
                </a:lnTo>
                <a:lnTo>
                  <a:pt x="369081" y="440419"/>
                </a:lnTo>
                <a:lnTo>
                  <a:pt x="380987" y="438828"/>
                </a:lnTo>
                <a:lnTo>
                  <a:pt x="392893" y="435475"/>
                </a:lnTo>
                <a:lnTo>
                  <a:pt x="404799" y="430678"/>
                </a:lnTo>
                <a:lnTo>
                  <a:pt x="421667" y="422399"/>
                </a:lnTo>
                <a:lnTo>
                  <a:pt x="435374" y="413661"/>
                </a:lnTo>
                <a:lnTo>
                  <a:pt x="449477" y="407753"/>
                </a:lnTo>
                <a:lnTo>
                  <a:pt x="455420" y="403797"/>
                </a:lnTo>
                <a:lnTo>
                  <a:pt x="469518" y="389739"/>
                </a:lnTo>
                <a:lnTo>
                  <a:pt x="485822" y="377858"/>
                </a:lnTo>
                <a:lnTo>
                  <a:pt x="497364" y="367697"/>
                </a:lnTo>
                <a:lnTo>
                  <a:pt x="506463" y="356567"/>
                </a:lnTo>
                <a:lnTo>
                  <a:pt x="513814" y="345006"/>
                </a:lnTo>
                <a:lnTo>
                  <a:pt x="520389" y="333253"/>
                </a:lnTo>
                <a:lnTo>
                  <a:pt x="529668" y="315480"/>
                </a:lnTo>
                <a:lnTo>
                  <a:pt x="538701" y="297646"/>
                </a:lnTo>
                <a:lnTo>
                  <a:pt x="542033" y="285745"/>
                </a:lnTo>
                <a:lnTo>
                  <a:pt x="544506" y="273842"/>
                </a:lnTo>
                <a:lnTo>
                  <a:pt x="548912" y="261937"/>
                </a:lnTo>
                <a:lnTo>
                  <a:pt x="551532" y="250031"/>
                </a:lnTo>
                <a:lnTo>
                  <a:pt x="553689" y="238125"/>
                </a:lnTo>
                <a:lnTo>
                  <a:pt x="557954" y="226219"/>
                </a:lnTo>
                <a:lnTo>
                  <a:pt x="560512" y="214313"/>
                </a:lnTo>
                <a:lnTo>
                  <a:pt x="561194" y="208360"/>
                </a:lnTo>
                <a:lnTo>
                  <a:pt x="559306" y="196454"/>
                </a:lnTo>
                <a:lnTo>
                  <a:pt x="556151" y="184547"/>
                </a:lnTo>
                <a:lnTo>
                  <a:pt x="554749" y="172641"/>
                </a:lnTo>
                <a:lnTo>
                  <a:pt x="551480" y="160735"/>
                </a:lnTo>
                <a:lnTo>
                  <a:pt x="546720" y="149821"/>
                </a:lnTo>
                <a:lnTo>
                  <a:pt x="538462" y="137106"/>
                </a:lnTo>
                <a:lnTo>
                  <a:pt x="532666" y="126752"/>
                </a:lnTo>
                <a:lnTo>
                  <a:pt x="523825" y="114506"/>
                </a:lnTo>
                <a:lnTo>
                  <a:pt x="517893" y="105131"/>
                </a:lnTo>
                <a:lnTo>
                  <a:pt x="514921" y="99853"/>
                </a:lnTo>
                <a:lnTo>
                  <a:pt x="506329" y="91343"/>
                </a:lnTo>
                <a:lnTo>
                  <a:pt x="490335" y="80974"/>
                </a:lnTo>
                <a:lnTo>
                  <a:pt x="484643" y="77795"/>
                </a:lnTo>
                <a:lnTo>
                  <a:pt x="475673" y="68972"/>
                </a:lnTo>
                <a:lnTo>
                  <a:pt x="471892" y="63841"/>
                </a:lnTo>
                <a:lnTo>
                  <a:pt x="459754" y="55494"/>
                </a:lnTo>
                <a:lnTo>
                  <a:pt x="446422" y="48477"/>
                </a:lnTo>
                <a:lnTo>
                  <a:pt x="432345" y="38948"/>
                </a:lnTo>
                <a:lnTo>
                  <a:pt x="421673" y="32855"/>
                </a:lnTo>
                <a:lnTo>
                  <a:pt x="410315" y="29485"/>
                </a:lnTo>
                <a:lnTo>
                  <a:pt x="398652" y="26996"/>
                </a:lnTo>
                <a:lnTo>
                  <a:pt x="386854" y="22581"/>
                </a:lnTo>
                <a:lnTo>
                  <a:pt x="374996" y="17313"/>
                </a:lnTo>
                <a:lnTo>
                  <a:pt x="363111" y="12655"/>
                </a:lnTo>
                <a:lnTo>
                  <a:pt x="351214" y="10586"/>
                </a:lnTo>
                <a:lnTo>
                  <a:pt x="339312" y="7020"/>
                </a:lnTo>
                <a:lnTo>
                  <a:pt x="324100" y="2080"/>
                </a:lnTo>
                <a:lnTo>
                  <a:pt x="313310" y="617"/>
                </a:lnTo>
                <a:lnTo>
                  <a:pt x="303596"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
          <p:cNvSpPr/>
          <p:nvPr/>
        </p:nvSpPr>
        <p:spPr>
          <a:xfrm>
            <a:off x="4080976" y="4563070"/>
            <a:ext cx="133837" cy="250032"/>
          </a:xfrm>
          <a:custGeom>
            <a:avLst/>
            <a:gdLst/>
            <a:ahLst/>
            <a:cxnLst/>
            <a:rect l="0" t="0" r="0" b="0"/>
            <a:pathLst>
              <a:path w="133837" h="250032">
                <a:moveTo>
                  <a:pt x="8820" y="0"/>
                </a:moveTo>
                <a:lnTo>
                  <a:pt x="8820" y="7688"/>
                </a:lnTo>
                <a:lnTo>
                  <a:pt x="6174" y="11024"/>
                </a:lnTo>
                <a:lnTo>
                  <a:pt x="4080" y="13302"/>
                </a:lnTo>
                <a:lnTo>
                  <a:pt x="2684" y="15814"/>
                </a:lnTo>
                <a:lnTo>
                  <a:pt x="1132" y="21250"/>
                </a:lnTo>
                <a:lnTo>
                  <a:pt x="443" y="26973"/>
                </a:lnTo>
                <a:lnTo>
                  <a:pt x="136" y="32824"/>
                </a:lnTo>
                <a:lnTo>
                  <a:pt x="0" y="38732"/>
                </a:lnTo>
                <a:lnTo>
                  <a:pt x="956" y="41696"/>
                </a:lnTo>
                <a:lnTo>
                  <a:pt x="4664" y="47636"/>
                </a:lnTo>
                <a:lnTo>
                  <a:pt x="6973" y="53583"/>
                </a:lnTo>
                <a:lnTo>
                  <a:pt x="7589" y="56558"/>
                </a:lnTo>
                <a:lnTo>
                  <a:pt x="10919" y="62509"/>
                </a:lnTo>
                <a:lnTo>
                  <a:pt x="13196" y="65485"/>
                </a:lnTo>
                <a:lnTo>
                  <a:pt x="14714" y="69453"/>
                </a:lnTo>
                <a:lnTo>
                  <a:pt x="15726" y="74083"/>
                </a:lnTo>
                <a:lnTo>
                  <a:pt x="16401" y="79154"/>
                </a:lnTo>
                <a:lnTo>
                  <a:pt x="17843" y="83528"/>
                </a:lnTo>
                <a:lnTo>
                  <a:pt x="19796" y="87435"/>
                </a:lnTo>
                <a:lnTo>
                  <a:pt x="22090" y="91032"/>
                </a:lnTo>
                <a:lnTo>
                  <a:pt x="24612" y="94423"/>
                </a:lnTo>
                <a:lnTo>
                  <a:pt x="27286" y="97675"/>
                </a:lnTo>
                <a:lnTo>
                  <a:pt x="30060" y="100835"/>
                </a:lnTo>
                <a:lnTo>
                  <a:pt x="32902" y="104926"/>
                </a:lnTo>
                <a:lnTo>
                  <a:pt x="35789" y="109638"/>
                </a:lnTo>
                <a:lnTo>
                  <a:pt x="38706" y="114764"/>
                </a:lnTo>
                <a:lnTo>
                  <a:pt x="44593" y="125751"/>
                </a:lnTo>
                <a:lnTo>
                  <a:pt x="47551" y="131459"/>
                </a:lnTo>
                <a:lnTo>
                  <a:pt x="50516" y="136257"/>
                </a:lnTo>
                <a:lnTo>
                  <a:pt x="53485" y="140447"/>
                </a:lnTo>
                <a:lnTo>
                  <a:pt x="56456" y="144233"/>
                </a:lnTo>
                <a:lnTo>
                  <a:pt x="59429" y="148742"/>
                </a:lnTo>
                <a:lnTo>
                  <a:pt x="62404" y="153731"/>
                </a:lnTo>
                <a:lnTo>
                  <a:pt x="65379" y="159042"/>
                </a:lnTo>
                <a:lnTo>
                  <a:pt x="68354" y="163575"/>
                </a:lnTo>
                <a:lnTo>
                  <a:pt x="71330" y="167589"/>
                </a:lnTo>
                <a:lnTo>
                  <a:pt x="74306" y="171257"/>
                </a:lnTo>
                <a:lnTo>
                  <a:pt x="77282" y="174695"/>
                </a:lnTo>
                <a:lnTo>
                  <a:pt x="80258" y="177979"/>
                </a:lnTo>
                <a:lnTo>
                  <a:pt x="83235" y="181160"/>
                </a:lnTo>
                <a:lnTo>
                  <a:pt x="86211" y="185266"/>
                </a:lnTo>
                <a:lnTo>
                  <a:pt x="89188" y="189987"/>
                </a:lnTo>
                <a:lnTo>
                  <a:pt x="92164" y="195119"/>
                </a:lnTo>
                <a:lnTo>
                  <a:pt x="95141" y="199532"/>
                </a:lnTo>
                <a:lnTo>
                  <a:pt x="98117" y="203467"/>
                </a:lnTo>
                <a:lnTo>
                  <a:pt x="101094" y="207082"/>
                </a:lnTo>
                <a:lnTo>
                  <a:pt x="104401" y="213745"/>
                </a:lnTo>
                <a:lnTo>
                  <a:pt x="105283" y="216911"/>
                </a:lnTo>
                <a:lnTo>
                  <a:pt x="108909" y="223073"/>
                </a:lnTo>
                <a:lnTo>
                  <a:pt x="111265" y="226107"/>
                </a:lnTo>
                <a:lnTo>
                  <a:pt x="113828" y="229121"/>
                </a:lnTo>
                <a:lnTo>
                  <a:pt x="116529" y="232122"/>
                </a:lnTo>
                <a:lnTo>
                  <a:pt x="123251" y="239328"/>
                </a:lnTo>
                <a:lnTo>
                  <a:pt x="133836" y="25003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
          <p:cNvSpPr/>
          <p:nvPr/>
        </p:nvSpPr>
        <p:spPr>
          <a:xfrm>
            <a:off x="4019601" y="4548995"/>
            <a:ext cx="177353" cy="290896"/>
          </a:xfrm>
          <a:custGeom>
            <a:avLst/>
            <a:gdLst/>
            <a:ahLst/>
            <a:cxnLst/>
            <a:rect l="0" t="0" r="0" b="0"/>
            <a:pathLst>
              <a:path w="177353" h="290896">
                <a:moveTo>
                  <a:pt x="177352" y="5145"/>
                </a:moveTo>
                <a:lnTo>
                  <a:pt x="177352" y="0"/>
                </a:lnTo>
                <a:lnTo>
                  <a:pt x="177352" y="2197"/>
                </a:lnTo>
                <a:lnTo>
                  <a:pt x="176359" y="3180"/>
                </a:lnTo>
                <a:lnTo>
                  <a:pt x="174706" y="3835"/>
                </a:lnTo>
                <a:lnTo>
                  <a:pt x="169663" y="4887"/>
                </a:lnTo>
                <a:lnTo>
                  <a:pt x="169249" y="5965"/>
                </a:lnTo>
                <a:lnTo>
                  <a:pt x="168790" y="9809"/>
                </a:lnTo>
                <a:lnTo>
                  <a:pt x="165940" y="17471"/>
                </a:lnTo>
                <a:lnTo>
                  <a:pt x="163790" y="22292"/>
                </a:lnTo>
                <a:lnTo>
                  <a:pt x="162358" y="27490"/>
                </a:lnTo>
                <a:lnTo>
                  <a:pt x="161403" y="32940"/>
                </a:lnTo>
                <a:lnTo>
                  <a:pt x="160766" y="38559"/>
                </a:lnTo>
                <a:lnTo>
                  <a:pt x="160341" y="44288"/>
                </a:lnTo>
                <a:lnTo>
                  <a:pt x="160058" y="50092"/>
                </a:lnTo>
                <a:lnTo>
                  <a:pt x="159869" y="55945"/>
                </a:lnTo>
                <a:lnTo>
                  <a:pt x="158752" y="61832"/>
                </a:lnTo>
                <a:lnTo>
                  <a:pt x="157014" y="67741"/>
                </a:lnTo>
                <a:lnTo>
                  <a:pt x="154863" y="73665"/>
                </a:lnTo>
                <a:lnTo>
                  <a:pt x="153430" y="79598"/>
                </a:lnTo>
                <a:lnTo>
                  <a:pt x="152474" y="85539"/>
                </a:lnTo>
                <a:lnTo>
                  <a:pt x="151837" y="91483"/>
                </a:lnTo>
                <a:lnTo>
                  <a:pt x="150420" y="97430"/>
                </a:lnTo>
                <a:lnTo>
                  <a:pt x="148483" y="103379"/>
                </a:lnTo>
                <a:lnTo>
                  <a:pt x="146200" y="109330"/>
                </a:lnTo>
                <a:lnTo>
                  <a:pt x="143685" y="115281"/>
                </a:lnTo>
                <a:lnTo>
                  <a:pt x="141017" y="121233"/>
                </a:lnTo>
                <a:lnTo>
                  <a:pt x="138245" y="127186"/>
                </a:lnTo>
                <a:lnTo>
                  <a:pt x="136398" y="132146"/>
                </a:lnTo>
                <a:lnTo>
                  <a:pt x="134346" y="140304"/>
                </a:lnTo>
                <a:lnTo>
                  <a:pt x="132806" y="144860"/>
                </a:lnTo>
                <a:lnTo>
                  <a:pt x="130787" y="149882"/>
                </a:lnTo>
                <a:lnTo>
                  <a:pt x="128449" y="155215"/>
                </a:lnTo>
                <a:lnTo>
                  <a:pt x="123206" y="163785"/>
                </a:lnTo>
                <a:lnTo>
                  <a:pt x="120418" y="167460"/>
                </a:lnTo>
                <a:lnTo>
                  <a:pt x="117568" y="171894"/>
                </a:lnTo>
                <a:lnTo>
                  <a:pt x="114676" y="176835"/>
                </a:lnTo>
                <a:lnTo>
                  <a:pt x="111755" y="182113"/>
                </a:lnTo>
                <a:lnTo>
                  <a:pt x="108816" y="185631"/>
                </a:lnTo>
                <a:lnTo>
                  <a:pt x="105864" y="187977"/>
                </a:lnTo>
                <a:lnTo>
                  <a:pt x="98947" y="191576"/>
                </a:lnTo>
                <a:lnTo>
                  <a:pt x="89258" y="196482"/>
                </a:lnTo>
                <a:lnTo>
                  <a:pt x="85880" y="199180"/>
                </a:lnTo>
                <a:lnTo>
                  <a:pt x="83628" y="201970"/>
                </a:lnTo>
                <a:lnTo>
                  <a:pt x="82127" y="204823"/>
                </a:lnTo>
                <a:lnTo>
                  <a:pt x="80134" y="206725"/>
                </a:lnTo>
                <a:lnTo>
                  <a:pt x="77814" y="207992"/>
                </a:lnTo>
                <a:lnTo>
                  <a:pt x="72589" y="209401"/>
                </a:lnTo>
                <a:lnTo>
                  <a:pt x="69807" y="209777"/>
                </a:lnTo>
                <a:lnTo>
                  <a:pt x="66960" y="210027"/>
                </a:lnTo>
                <a:lnTo>
                  <a:pt x="64069" y="211186"/>
                </a:lnTo>
                <a:lnTo>
                  <a:pt x="61151" y="212951"/>
                </a:lnTo>
                <a:lnTo>
                  <a:pt x="58212" y="215120"/>
                </a:lnTo>
                <a:lnTo>
                  <a:pt x="55261" y="216566"/>
                </a:lnTo>
                <a:lnTo>
                  <a:pt x="52302" y="217530"/>
                </a:lnTo>
                <a:lnTo>
                  <a:pt x="49337" y="218172"/>
                </a:lnTo>
                <a:lnTo>
                  <a:pt x="47360" y="219593"/>
                </a:lnTo>
                <a:lnTo>
                  <a:pt x="46042" y="221533"/>
                </a:lnTo>
                <a:lnTo>
                  <a:pt x="45164" y="223817"/>
                </a:lnTo>
                <a:lnTo>
                  <a:pt x="43586" y="225341"/>
                </a:lnTo>
                <a:lnTo>
                  <a:pt x="41542" y="226356"/>
                </a:lnTo>
                <a:lnTo>
                  <a:pt x="39187" y="227033"/>
                </a:lnTo>
                <a:lnTo>
                  <a:pt x="37616" y="228477"/>
                </a:lnTo>
                <a:lnTo>
                  <a:pt x="36570" y="230431"/>
                </a:lnTo>
                <a:lnTo>
                  <a:pt x="35872" y="232727"/>
                </a:lnTo>
                <a:lnTo>
                  <a:pt x="34415" y="234257"/>
                </a:lnTo>
                <a:lnTo>
                  <a:pt x="32451" y="235277"/>
                </a:lnTo>
                <a:lnTo>
                  <a:pt x="27623" y="236410"/>
                </a:lnTo>
                <a:lnTo>
                  <a:pt x="22170" y="236914"/>
                </a:lnTo>
                <a:lnTo>
                  <a:pt x="20319" y="238040"/>
                </a:lnTo>
                <a:lnTo>
                  <a:pt x="19085" y="239784"/>
                </a:lnTo>
                <a:lnTo>
                  <a:pt x="18262" y="241938"/>
                </a:lnTo>
                <a:lnTo>
                  <a:pt x="16722" y="243374"/>
                </a:lnTo>
                <a:lnTo>
                  <a:pt x="14703" y="244332"/>
                </a:lnTo>
                <a:lnTo>
                  <a:pt x="12364" y="244970"/>
                </a:lnTo>
                <a:lnTo>
                  <a:pt x="10805" y="246388"/>
                </a:lnTo>
                <a:lnTo>
                  <a:pt x="9766" y="248325"/>
                </a:lnTo>
                <a:lnTo>
                  <a:pt x="8098" y="253823"/>
                </a:lnTo>
                <a:lnTo>
                  <a:pt x="7724" y="262746"/>
                </a:lnTo>
                <a:lnTo>
                  <a:pt x="7698" y="268444"/>
                </a:lnTo>
                <a:lnTo>
                  <a:pt x="6702" y="269974"/>
                </a:lnTo>
                <a:lnTo>
                  <a:pt x="5047" y="270995"/>
                </a:lnTo>
                <a:lnTo>
                  <a:pt x="2950" y="271675"/>
                </a:lnTo>
                <a:lnTo>
                  <a:pt x="1553" y="273121"/>
                </a:lnTo>
                <a:lnTo>
                  <a:pt x="621" y="275077"/>
                </a:lnTo>
                <a:lnTo>
                  <a:pt x="0" y="277373"/>
                </a:lnTo>
                <a:lnTo>
                  <a:pt x="578" y="278904"/>
                </a:lnTo>
                <a:lnTo>
                  <a:pt x="1956" y="279924"/>
                </a:lnTo>
                <a:lnTo>
                  <a:pt x="6555" y="281563"/>
                </a:lnTo>
                <a:lnTo>
                  <a:pt x="6933" y="282689"/>
                </a:lnTo>
                <a:lnTo>
                  <a:pt x="7688" y="2908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3"/>
          <p:cNvSpPr/>
          <p:nvPr/>
        </p:nvSpPr>
        <p:spPr>
          <a:xfrm>
            <a:off x="3973720" y="4625578"/>
            <a:ext cx="276812" cy="116087"/>
          </a:xfrm>
          <a:custGeom>
            <a:avLst/>
            <a:gdLst/>
            <a:ahLst/>
            <a:cxnLst/>
            <a:rect l="0" t="0" r="0" b="0"/>
            <a:pathLst>
              <a:path w="276812" h="116087">
                <a:moveTo>
                  <a:pt x="8920" y="0"/>
                </a:moveTo>
                <a:lnTo>
                  <a:pt x="99" y="0"/>
                </a:lnTo>
                <a:lnTo>
                  <a:pt x="39" y="2646"/>
                </a:lnTo>
                <a:lnTo>
                  <a:pt x="0" y="7688"/>
                </a:lnTo>
                <a:lnTo>
                  <a:pt x="989" y="8102"/>
                </a:lnTo>
                <a:lnTo>
                  <a:pt x="4734" y="8562"/>
                </a:lnTo>
                <a:lnTo>
                  <a:pt x="7121" y="9677"/>
                </a:lnTo>
                <a:lnTo>
                  <a:pt x="9705" y="11412"/>
                </a:lnTo>
                <a:lnTo>
                  <a:pt x="12420" y="13561"/>
                </a:lnTo>
                <a:lnTo>
                  <a:pt x="15222" y="14994"/>
                </a:lnTo>
                <a:lnTo>
                  <a:pt x="20981" y="16585"/>
                </a:lnTo>
                <a:lnTo>
                  <a:pt x="26848" y="17293"/>
                </a:lnTo>
                <a:lnTo>
                  <a:pt x="32763" y="17608"/>
                </a:lnTo>
                <a:lnTo>
                  <a:pt x="38699" y="17747"/>
                </a:lnTo>
                <a:lnTo>
                  <a:pt x="47620" y="17826"/>
                </a:lnTo>
                <a:lnTo>
                  <a:pt x="50595" y="18829"/>
                </a:lnTo>
                <a:lnTo>
                  <a:pt x="53571" y="20490"/>
                </a:lnTo>
                <a:lnTo>
                  <a:pt x="56547" y="22590"/>
                </a:lnTo>
                <a:lnTo>
                  <a:pt x="62499" y="24923"/>
                </a:lnTo>
                <a:lnTo>
                  <a:pt x="68451" y="25959"/>
                </a:lnTo>
                <a:lnTo>
                  <a:pt x="74405" y="26420"/>
                </a:lnTo>
                <a:lnTo>
                  <a:pt x="80358" y="26625"/>
                </a:lnTo>
                <a:lnTo>
                  <a:pt x="92264" y="26757"/>
                </a:lnTo>
                <a:lnTo>
                  <a:pt x="95240" y="27760"/>
                </a:lnTo>
                <a:lnTo>
                  <a:pt x="98217" y="29420"/>
                </a:lnTo>
                <a:lnTo>
                  <a:pt x="101194" y="31519"/>
                </a:lnTo>
                <a:lnTo>
                  <a:pt x="107147" y="33852"/>
                </a:lnTo>
                <a:lnTo>
                  <a:pt x="113100" y="34889"/>
                </a:lnTo>
                <a:lnTo>
                  <a:pt x="121037" y="35473"/>
                </a:lnTo>
                <a:lnTo>
                  <a:pt x="123242" y="35609"/>
                </a:lnTo>
                <a:lnTo>
                  <a:pt x="126868" y="38316"/>
                </a:lnTo>
                <a:lnTo>
                  <a:pt x="129224" y="40426"/>
                </a:lnTo>
                <a:lnTo>
                  <a:pt x="132779" y="41834"/>
                </a:lnTo>
                <a:lnTo>
                  <a:pt x="137133" y="42772"/>
                </a:lnTo>
                <a:lnTo>
                  <a:pt x="142021" y="43397"/>
                </a:lnTo>
                <a:lnTo>
                  <a:pt x="146271" y="44806"/>
                </a:lnTo>
                <a:lnTo>
                  <a:pt x="150097" y="46738"/>
                </a:lnTo>
                <a:lnTo>
                  <a:pt x="153640" y="49018"/>
                </a:lnTo>
                <a:lnTo>
                  <a:pt x="160221" y="51552"/>
                </a:lnTo>
                <a:lnTo>
                  <a:pt x="163366" y="52227"/>
                </a:lnTo>
                <a:lnTo>
                  <a:pt x="169505" y="55623"/>
                </a:lnTo>
                <a:lnTo>
                  <a:pt x="172532" y="57918"/>
                </a:lnTo>
                <a:lnTo>
                  <a:pt x="178540" y="60468"/>
                </a:lnTo>
                <a:lnTo>
                  <a:pt x="185510" y="62593"/>
                </a:lnTo>
                <a:lnTo>
                  <a:pt x="190147" y="64549"/>
                </a:lnTo>
                <a:lnTo>
                  <a:pt x="195222" y="66845"/>
                </a:lnTo>
                <a:lnTo>
                  <a:pt x="203507" y="69396"/>
                </a:lnTo>
                <a:lnTo>
                  <a:pt x="207106" y="70076"/>
                </a:lnTo>
                <a:lnTo>
                  <a:pt x="213750" y="73478"/>
                </a:lnTo>
                <a:lnTo>
                  <a:pt x="216911" y="75774"/>
                </a:lnTo>
                <a:lnTo>
                  <a:pt x="221003" y="78297"/>
                </a:lnTo>
                <a:lnTo>
                  <a:pt x="225715" y="80972"/>
                </a:lnTo>
                <a:lnTo>
                  <a:pt x="236242" y="86589"/>
                </a:lnTo>
                <a:lnTo>
                  <a:pt x="247535" y="92393"/>
                </a:lnTo>
                <a:lnTo>
                  <a:pt x="252333" y="95329"/>
                </a:lnTo>
                <a:lnTo>
                  <a:pt x="256524" y="98280"/>
                </a:lnTo>
                <a:lnTo>
                  <a:pt x="260309" y="101238"/>
                </a:lnTo>
                <a:lnTo>
                  <a:pt x="263825" y="104203"/>
                </a:lnTo>
                <a:lnTo>
                  <a:pt x="267162" y="107172"/>
                </a:lnTo>
                <a:lnTo>
                  <a:pt x="276811" y="11608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Klondike-minesr-climb.jpg"/>
          <p:cNvPicPr>
            <a:picLocks noGrp="1" noChangeAspect="1"/>
          </p:cNvPicPr>
          <p:nvPr>
            <p:ph idx="1"/>
          </p:nvPr>
        </p:nvPicPr>
        <p:blipFill>
          <a:blip r:embed="rId2" cstate="print"/>
          <a:stretch>
            <a:fillRect/>
          </a:stretch>
        </p:blipFill>
        <p:spPr>
          <a:xfrm>
            <a:off x="533400" y="457200"/>
            <a:ext cx="8179119" cy="6096000"/>
          </a:xfr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ustralia-map.gif"/>
          <p:cNvPicPr>
            <a:picLocks noChangeAspect="1"/>
          </p:cNvPicPr>
          <p:nvPr/>
        </p:nvPicPr>
        <p:blipFill>
          <a:blip r:embed="rId2" cstate="print"/>
          <a:stretch>
            <a:fillRect/>
          </a:stretch>
        </p:blipFill>
        <p:spPr>
          <a:xfrm>
            <a:off x="3027508" y="1524000"/>
            <a:ext cx="6116492" cy="4572000"/>
          </a:xfrm>
          <a:prstGeom prst="rect">
            <a:avLst/>
          </a:prstGeom>
        </p:spPr>
      </p:pic>
      <p:sp>
        <p:nvSpPr>
          <p:cNvPr id="2" name="Title 1"/>
          <p:cNvSpPr>
            <a:spLocks noGrp="1"/>
          </p:cNvSpPr>
          <p:nvPr>
            <p:ph type="title"/>
          </p:nvPr>
        </p:nvSpPr>
        <p:spPr>
          <a:xfrm>
            <a:off x="457200" y="228600"/>
            <a:ext cx="8229600" cy="762000"/>
          </a:xfrm>
        </p:spPr>
        <p:txBody>
          <a:bodyPr>
            <a:normAutofit fontScale="90000"/>
          </a:bodyPr>
          <a:lstStyle/>
          <a:p>
            <a:r>
              <a:rPr lang="en-US" dirty="0" smtClean="0"/>
              <a:t>Australia</a:t>
            </a:r>
            <a:endParaRPr lang="en-US" dirty="0"/>
          </a:p>
        </p:txBody>
      </p:sp>
      <p:sp>
        <p:nvSpPr>
          <p:cNvPr id="3" name="Content Placeholder 2"/>
          <p:cNvSpPr>
            <a:spLocks noGrp="1"/>
          </p:cNvSpPr>
          <p:nvPr>
            <p:ph idx="1"/>
          </p:nvPr>
        </p:nvSpPr>
        <p:spPr>
          <a:xfrm>
            <a:off x="152400" y="990600"/>
            <a:ext cx="3886200" cy="5334000"/>
          </a:xfrm>
        </p:spPr>
        <p:txBody>
          <a:bodyPr/>
          <a:lstStyle/>
          <a:p>
            <a:r>
              <a:rPr lang="en-US" dirty="0" smtClean="0"/>
              <a:t>1770 claimed by Captain James Cook</a:t>
            </a:r>
          </a:p>
          <a:p>
            <a:r>
              <a:rPr lang="en-US" dirty="0" smtClean="0"/>
              <a:t>After the American Rev. used as a penal colony-the first convicts arrived in 1788 and founded the town of Sydney. </a:t>
            </a:r>
          </a:p>
          <a:p>
            <a:r>
              <a:rPr lang="en-US" dirty="0" smtClean="0"/>
              <a:t>Free settlers arrived soon after.</a:t>
            </a:r>
          </a:p>
          <a:p>
            <a:r>
              <a:rPr lang="en-US" dirty="0" smtClean="0"/>
              <a:t>Aborigines: Original inhabitants of Australia</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Zealand</a:t>
            </a:r>
            <a:endParaRPr lang="en-US" dirty="0"/>
          </a:p>
        </p:txBody>
      </p:sp>
      <p:sp>
        <p:nvSpPr>
          <p:cNvPr id="3" name="Content Placeholder 2"/>
          <p:cNvSpPr>
            <a:spLocks noGrp="1"/>
          </p:cNvSpPr>
          <p:nvPr>
            <p:ph idx="1"/>
          </p:nvPr>
        </p:nvSpPr>
        <p:spPr>
          <a:xfrm>
            <a:off x="304800" y="1935480"/>
            <a:ext cx="3733800" cy="4617720"/>
          </a:xfrm>
        </p:spPr>
        <p:txBody>
          <a:bodyPr>
            <a:normAutofit fontScale="92500" lnSpcReduction="20000"/>
          </a:bodyPr>
          <a:lstStyle/>
          <a:p>
            <a:r>
              <a:rPr lang="en-US" dirty="0" smtClean="0"/>
              <a:t>Sighted by Captain James Cook.</a:t>
            </a:r>
          </a:p>
          <a:p>
            <a:r>
              <a:rPr lang="en-US" dirty="0" smtClean="0"/>
              <a:t>Private companies developed in the 1820s-1830s.</a:t>
            </a:r>
          </a:p>
          <a:p>
            <a:r>
              <a:rPr lang="en-US" u="sng" dirty="0" smtClean="0">
                <a:solidFill>
                  <a:srgbClr val="FF0000"/>
                </a:solidFill>
              </a:rPr>
              <a:t>Maori:</a:t>
            </a:r>
            <a:r>
              <a:rPr lang="en-US" dirty="0" smtClean="0"/>
              <a:t> Original inhabitants of New Zealand.</a:t>
            </a:r>
          </a:p>
          <a:p>
            <a:r>
              <a:rPr lang="en-US" dirty="0" smtClean="0"/>
              <a:t>Discovery of gold in 1861 brought new waves of immigrants.</a:t>
            </a:r>
          </a:p>
          <a:p>
            <a:r>
              <a:rPr lang="en-US" dirty="0" smtClean="0"/>
              <a:t>1893-First country in the world to grant women the right to vote.</a:t>
            </a:r>
            <a:endParaRPr lang="en-US" dirty="0"/>
          </a:p>
        </p:txBody>
      </p:sp>
      <p:pic>
        <p:nvPicPr>
          <p:cNvPr id="4" name="Picture 3" descr="map_of_new-zealand.jpg"/>
          <p:cNvPicPr>
            <a:picLocks noChangeAspect="1"/>
          </p:cNvPicPr>
          <p:nvPr/>
        </p:nvPicPr>
        <p:blipFill>
          <a:blip r:embed="rId2" cstate="print"/>
          <a:stretch>
            <a:fillRect/>
          </a:stretch>
        </p:blipFill>
        <p:spPr>
          <a:xfrm>
            <a:off x="4038600" y="1828800"/>
            <a:ext cx="4869832" cy="3657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Reforms of the 1800s</a:t>
            </a:r>
            <a:endParaRPr lang="en-US" dirty="0"/>
          </a:p>
        </p:txBody>
      </p:sp>
      <p:sp>
        <p:nvSpPr>
          <p:cNvPr id="3" name="Content Placeholder 2"/>
          <p:cNvSpPr>
            <a:spLocks noGrp="1"/>
          </p:cNvSpPr>
          <p:nvPr>
            <p:ph idx="1"/>
          </p:nvPr>
        </p:nvSpPr>
        <p:spPr/>
        <p:txBody>
          <a:bodyPr/>
          <a:lstStyle/>
          <a:p>
            <a:r>
              <a:rPr lang="en-US" dirty="0" smtClean="0"/>
              <a:t>Industrial Revolution brought wealth and power to G. Britain.</a:t>
            </a:r>
          </a:p>
          <a:p>
            <a:endParaRPr lang="en-US" dirty="0" smtClean="0"/>
          </a:p>
          <a:p>
            <a:r>
              <a:rPr lang="en-US" dirty="0" smtClean="0"/>
              <a:t>Ideas of the Enlightenment and the French and American Revolutions supported government protection of individual rights and civil liberties.</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Reforms</a:t>
            </a:r>
            <a:endParaRPr lang="en-US" dirty="0"/>
          </a:p>
        </p:txBody>
      </p:sp>
      <p:sp>
        <p:nvSpPr>
          <p:cNvPr id="3" name="Content Placeholder 2"/>
          <p:cNvSpPr>
            <a:spLocks noGrp="1"/>
          </p:cNvSpPr>
          <p:nvPr>
            <p:ph idx="1"/>
          </p:nvPr>
        </p:nvSpPr>
        <p:spPr/>
        <p:txBody>
          <a:bodyPr>
            <a:normAutofit lnSpcReduction="10000"/>
          </a:bodyPr>
          <a:lstStyle/>
          <a:p>
            <a:r>
              <a:rPr lang="en-US" dirty="0" smtClean="0"/>
              <a:t>G. Britain was one of the first nations to limit the power of the monarchy-since the Glorious Revolution of 1688 Parliament was the real ruler of the country.</a:t>
            </a:r>
          </a:p>
          <a:p>
            <a:pPr lvl="2"/>
            <a:r>
              <a:rPr lang="en-US" dirty="0" smtClean="0"/>
              <a:t>Problems: Only property owners could vote. People voted out in the open, so others could see how they voted-bribery. In some districts nobles sometimes controlled who would be the representative in the House of Commons.</a:t>
            </a:r>
          </a:p>
          <a:p>
            <a:pPr>
              <a:buNone/>
            </a:pPr>
            <a:endParaRPr lang="en-US" dirty="0" smtClean="0"/>
          </a:p>
          <a:p>
            <a:r>
              <a:rPr lang="en-US" u="sng" dirty="0" smtClean="0"/>
              <a:t>Reform Bill of 1832: </a:t>
            </a:r>
            <a:r>
              <a:rPr lang="en-US" dirty="0" smtClean="0"/>
              <a:t>Took seats in the House of Commons away from less populated areas and gave them to the industrialized cities. It gave people with less property the right to vote.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Reforms…</a:t>
            </a:r>
            <a:endParaRPr lang="en-US" dirty="0"/>
          </a:p>
        </p:txBody>
      </p:sp>
      <p:sp>
        <p:nvSpPr>
          <p:cNvPr id="3" name="Content Placeholder 2"/>
          <p:cNvSpPr>
            <a:spLocks noGrp="1"/>
          </p:cNvSpPr>
          <p:nvPr>
            <p:ph idx="1"/>
          </p:nvPr>
        </p:nvSpPr>
        <p:spPr/>
        <p:txBody>
          <a:bodyPr/>
          <a:lstStyle/>
          <a:p>
            <a:r>
              <a:rPr lang="en-US" u="sng" dirty="0" smtClean="0"/>
              <a:t>Factory Act of 1833: </a:t>
            </a:r>
            <a:r>
              <a:rPr lang="en-US" dirty="0" smtClean="0"/>
              <a:t>Aimed at reforming the horrible working conditions of women  and children</a:t>
            </a:r>
          </a:p>
          <a:p>
            <a:endParaRPr lang="en-US" dirty="0" smtClean="0"/>
          </a:p>
          <a:p>
            <a:pPr>
              <a:buNone/>
            </a:pPr>
            <a:endParaRPr lang="en-US" dirty="0"/>
          </a:p>
        </p:txBody>
      </p:sp>
      <p:pic>
        <p:nvPicPr>
          <p:cNvPr id="4" name="Picture 3" descr="factory1.jpg"/>
          <p:cNvPicPr>
            <a:picLocks noChangeAspect="1"/>
          </p:cNvPicPr>
          <p:nvPr/>
        </p:nvPicPr>
        <p:blipFill>
          <a:blip r:embed="rId2" cstate="print"/>
          <a:stretch>
            <a:fillRect/>
          </a:stretch>
        </p:blipFill>
        <p:spPr>
          <a:xfrm>
            <a:off x="0" y="2895600"/>
            <a:ext cx="4565302" cy="3581400"/>
          </a:xfrm>
          <a:prstGeom prst="rect">
            <a:avLst/>
          </a:prstGeom>
        </p:spPr>
      </p:pic>
      <p:pic>
        <p:nvPicPr>
          <p:cNvPr id="5" name="Picture 4" descr="factory2.jpg"/>
          <p:cNvPicPr>
            <a:picLocks noChangeAspect="1"/>
          </p:cNvPicPr>
          <p:nvPr/>
        </p:nvPicPr>
        <p:blipFill>
          <a:blip r:embed="rId3" cstate="print"/>
          <a:stretch>
            <a:fillRect/>
          </a:stretch>
        </p:blipFill>
        <p:spPr>
          <a:xfrm>
            <a:off x="4751580" y="2895600"/>
            <a:ext cx="4392420" cy="34480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and More Reforms!</a:t>
            </a:r>
            <a:endParaRPr lang="en-US" dirty="0"/>
          </a:p>
        </p:txBody>
      </p:sp>
      <p:sp>
        <p:nvSpPr>
          <p:cNvPr id="3" name="Content Placeholder 2"/>
          <p:cNvSpPr>
            <a:spLocks noGrp="1"/>
          </p:cNvSpPr>
          <p:nvPr>
            <p:ph idx="1"/>
          </p:nvPr>
        </p:nvSpPr>
        <p:spPr/>
        <p:txBody>
          <a:bodyPr/>
          <a:lstStyle/>
          <a:p>
            <a:r>
              <a:rPr lang="en-US" dirty="0" smtClean="0"/>
              <a:t>Slavery was abolished in all British colonies in 1833.</a:t>
            </a:r>
            <a:endParaRPr lang="en-US" dirty="0"/>
          </a:p>
        </p:txBody>
      </p:sp>
      <p:pic>
        <p:nvPicPr>
          <p:cNvPr id="4" name="Picture 3" descr="slave.jpg"/>
          <p:cNvPicPr>
            <a:picLocks noChangeAspect="1"/>
          </p:cNvPicPr>
          <p:nvPr/>
        </p:nvPicPr>
        <p:blipFill>
          <a:blip r:embed="rId2" cstate="print"/>
          <a:stretch>
            <a:fillRect/>
          </a:stretch>
        </p:blipFill>
        <p:spPr>
          <a:xfrm>
            <a:off x="2133600" y="2431043"/>
            <a:ext cx="4114800" cy="442695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Victorian Age</a:t>
            </a:r>
            <a:endParaRPr lang="en-US" dirty="0"/>
          </a:p>
        </p:txBody>
      </p:sp>
      <p:sp>
        <p:nvSpPr>
          <p:cNvPr id="3" name="Content Placeholder 2"/>
          <p:cNvSpPr>
            <a:spLocks noGrp="1"/>
          </p:cNvSpPr>
          <p:nvPr>
            <p:ph idx="1"/>
          </p:nvPr>
        </p:nvSpPr>
        <p:spPr>
          <a:xfrm>
            <a:off x="457200" y="1524000"/>
            <a:ext cx="8229600" cy="4800600"/>
          </a:xfrm>
        </p:spPr>
        <p:txBody>
          <a:bodyPr/>
          <a:lstStyle/>
          <a:p>
            <a:r>
              <a:rPr lang="en-US" dirty="0" smtClean="0"/>
              <a:t>Queen Victoria ruled for 63 years </a:t>
            </a:r>
            <a:r>
              <a:rPr lang="en-US" smtClean="0"/>
              <a:t>(1837-1901).</a:t>
            </a:r>
            <a:endParaRPr lang="en-US" dirty="0" smtClean="0"/>
          </a:p>
          <a:p>
            <a:endParaRPr lang="en-US" dirty="0"/>
          </a:p>
        </p:txBody>
      </p:sp>
      <p:pic>
        <p:nvPicPr>
          <p:cNvPr id="4" name="Picture 3" descr="425px-Queen_Victoria_by_Bassano.jpg"/>
          <p:cNvPicPr>
            <a:picLocks noChangeAspect="1"/>
          </p:cNvPicPr>
          <p:nvPr/>
        </p:nvPicPr>
        <p:blipFill>
          <a:blip r:embed="rId2" cstate="print"/>
          <a:stretch>
            <a:fillRect/>
          </a:stretch>
        </p:blipFill>
        <p:spPr>
          <a:xfrm>
            <a:off x="685800" y="2057400"/>
            <a:ext cx="3200400" cy="4518210"/>
          </a:xfrm>
          <a:prstGeom prst="rect">
            <a:avLst/>
          </a:prstGeom>
        </p:spPr>
      </p:pic>
      <p:sp>
        <p:nvSpPr>
          <p:cNvPr id="5" name="TextBox 4"/>
          <p:cNvSpPr txBox="1"/>
          <p:nvPr/>
        </p:nvSpPr>
        <p:spPr>
          <a:xfrm>
            <a:off x="4114800" y="2514600"/>
            <a:ext cx="4648200" cy="2031325"/>
          </a:xfrm>
          <a:prstGeom prst="rect">
            <a:avLst/>
          </a:prstGeom>
          <a:noFill/>
        </p:spPr>
        <p:txBody>
          <a:bodyPr wrap="square" rtlCol="0">
            <a:spAutoFit/>
          </a:bodyPr>
          <a:lstStyle/>
          <a:p>
            <a:pPr>
              <a:buFont typeface="Arial" pitchFamily="34" charset="0"/>
              <a:buChar char="•"/>
            </a:pPr>
            <a:r>
              <a:rPr lang="en-US" dirty="0" smtClean="0"/>
              <a:t>Longest reigning British monarch.</a:t>
            </a:r>
          </a:p>
          <a:p>
            <a:pPr>
              <a:buFont typeface="Arial" pitchFamily="34" charset="0"/>
              <a:buChar char="•"/>
            </a:pPr>
            <a:r>
              <a:rPr lang="en-US" dirty="0" smtClean="0"/>
              <a:t>Longest reigning woman in history.</a:t>
            </a:r>
          </a:p>
          <a:p>
            <a:pPr>
              <a:buFont typeface="Arial" pitchFamily="34" charset="0"/>
              <a:buChar char="•"/>
            </a:pPr>
            <a:r>
              <a:rPr lang="en-US" dirty="0" smtClean="0"/>
              <a:t>Britain enjoyed a time of relative peace.</a:t>
            </a:r>
          </a:p>
          <a:p>
            <a:pPr>
              <a:buFont typeface="Arial" pitchFamily="34" charset="0"/>
              <a:buChar char="•"/>
            </a:pPr>
            <a:r>
              <a:rPr lang="en-US" dirty="0" smtClean="0"/>
              <a:t>Known as the “Grandmother of Europe” because she arranged marriages for her 9 children and 42 grandchildren across the continent.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Queen_Victoria_and_Prince_Albert_1854.jpg"/>
          <p:cNvPicPr>
            <a:picLocks noGrp="1" noChangeAspect="1"/>
          </p:cNvPicPr>
          <p:nvPr>
            <p:ph idx="1"/>
          </p:nvPr>
        </p:nvPicPr>
        <p:blipFill>
          <a:blip r:embed="rId2" cstate="print"/>
          <a:stretch>
            <a:fillRect/>
          </a:stretch>
        </p:blipFill>
        <p:spPr>
          <a:xfrm>
            <a:off x="3124200" y="0"/>
            <a:ext cx="2667000" cy="3358753"/>
          </a:xfrm>
        </p:spPr>
      </p:pic>
      <p:pic>
        <p:nvPicPr>
          <p:cNvPr id="5" name="Picture 4" descr="800px-Queen_Victoria_Prince_Albert_and_their_nine_children.jpg"/>
          <p:cNvPicPr>
            <a:picLocks noChangeAspect="1"/>
          </p:cNvPicPr>
          <p:nvPr/>
        </p:nvPicPr>
        <p:blipFill>
          <a:blip r:embed="rId3" cstate="print"/>
          <a:stretch>
            <a:fillRect/>
          </a:stretch>
        </p:blipFill>
        <p:spPr>
          <a:xfrm>
            <a:off x="762000" y="3409950"/>
            <a:ext cx="7620000" cy="34480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imeline7_01.jpg"/>
          <p:cNvPicPr>
            <a:picLocks noGrp="1" noChangeAspect="1"/>
          </p:cNvPicPr>
          <p:nvPr>
            <p:ph idx="1"/>
          </p:nvPr>
        </p:nvPicPr>
        <p:blipFill>
          <a:blip r:embed="rId2" cstate="print"/>
          <a:stretch>
            <a:fillRect/>
          </a:stretch>
        </p:blipFill>
        <p:spPr>
          <a:xfrm>
            <a:off x="152400" y="1524000"/>
            <a:ext cx="8718357" cy="3491999"/>
          </a:xfr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Disraeli and Gladstone</a:t>
            </a:r>
            <a:endParaRPr lang="en-US" dirty="0"/>
          </a:p>
        </p:txBody>
      </p:sp>
      <p:sp>
        <p:nvSpPr>
          <p:cNvPr id="3" name="Content Placeholder 2"/>
          <p:cNvSpPr>
            <a:spLocks noGrp="1"/>
          </p:cNvSpPr>
          <p:nvPr>
            <p:ph idx="1"/>
          </p:nvPr>
        </p:nvSpPr>
        <p:spPr/>
        <p:txBody>
          <a:bodyPr/>
          <a:lstStyle/>
          <a:p>
            <a:r>
              <a:rPr lang="en-US" dirty="0" smtClean="0"/>
              <a:t>Victoria gave her prime ministers a free hand and didn’t interfere. Two P.M.’s dominated British affairs from 1868-1894.</a:t>
            </a:r>
          </a:p>
          <a:p>
            <a:pPr lvl="1"/>
            <a:r>
              <a:rPr lang="en-US" dirty="0" smtClean="0">
                <a:solidFill>
                  <a:srgbClr val="FF0000"/>
                </a:solidFill>
              </a:rPr>
              <a:t>Benjamin Disraeli: (1868, 1874-1880) </a:t>
            </a:r>
          </a:p>
          <a:p>
            <a:pPr lvl="2"/>
            <a:r>
              <a:rPr lang="en-US" dirty="0" smtClean="0"/>
              <a:t>Leader of the Conservative Party</a:t>
            </a:r>
          </a:p>
          <a:p>
            <a:pPr lvl="2"/>
            <a:r>
              <a:rPr lang="en-US" dirty="0" smtClean="0"/>
              <a:t> Helped gain control of the Suez Canal and Queen V became empress of India.</a:t>
            </a:r>
          </a:p>
          <a:p>
            <a:pPr lvl="2"/>
            <a:r>
              <a:rPr lang="en-US" dirty="0" smtClean="0"/>
              <a:t>Mainly concerned with foreign issues</a:t>
            </a:r>
          </a:p>
          <a:p>
            <a:pPr lvl="2"/>
            <a:r>
              <a:rPr lang="en-US" dirty="0" smtClean="0"/>
              <a:t>Queen’s favorite P.M.</a:t>
            </a:r>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463</TotalTime>
  <Words>534</Words>
  <Application>Microsoft Macintosh PowerPoint</Application>
  <PresentationFormat>On-screen Show (4:3)</PresentationFormat>
  <Paragraphs>58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Reforms to Great Britain and Its Empire</vt:lpstr>
      <vt:lpstr>Reforms of the 1800s</vt:lpstr>
      <vt:lpstr>Reforms</vt:lpstr>
      <vt:lpstr>More Reforms…</vt:lpstr>
      <vt:lpstr>More and More Reforms!</vt:lpstr>
      <vt:lpstr>Victorian Age</vt:lpstr>
      <vt:lpstr>PowerPoint Presentation</vt:lpstr>
      <vt:lpstr>PowerPoint Presentation</vt:lpstr>
      <vt:lpstr>Disraeli and Gladstone</vt:lpstr>
      <vt:lpstr>PowerPoint Presentation</vt:lpstr>
      <vt:lpstr>Ireland</vt:lpstr>
      <vt:lpstr>Ireland</vt:lpstr>
      <vt:lpstr>Canada</vt:lpstr>
      <vt:lpstr>PowerPoint Presentation</vt:lpstr>
      <vt:lpstr>Australia</vt:lpstr>
      <vt:lpstr>New Zealand</vt:lpstr>
    </vt:vector>
  </TitlesOfParts>
  <Company>PENNCREST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Reforms to Great Britain and Its Empire</dc:title>
  <dc:creator>khubbard</dc:creator>
  <cp:lastModifiedBy>PA Department of Education Classrooms for the Future</cp:lastModifiedBy>
  <cp:revision>45</cp:revision>
  <dcterms:created xsi:type="dcterms:W3CDTF">2010-04-12T12:16:11Z</dcterms:created>
  <dcterms:modified xsi:type="dcterms:W3CDTF">2012-03-05T14:31:27Z</dcterms:modified>
</cp:coreProperties>
</file>